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77" r:id="rId2"/>
    <p:sldId id="284" r:id="rId3"/>
    <p:sldId id="257" r:id="rId4"/>
    <p:sldId id="271" r:id="rId5"/>
    <p:sldId id="270" r:id="rId6"/>
    <p:sldId id="267" r:id="rId7"/>
    <p:sldId id="268" r:id="rId8"/>
    <p:sldId id="269" r:id="rId9"/>
    <p:sldId id="274" r:id="rId10"/>
    <p:sldId id="286" r:id="rId11"/>
    <p:sldId id="287" r:id="rId12"/>
    <p:sldId id="275" r:id="rId13"/>
    <p:sldId id="276" r:id="rId14"/>
    <p:sldId id="283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80" r:id="rId25"/>
    <p:sldId id="281" r:id="rId26"/>
    <p:sldId id="278" r:id="rId27"/>
    <p:sldId id="279" r:id="rId28"/>
    <p:sldId id="282" r:id="rId29"/>
    <p:sldId id="285" r:id="rId30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D5"/>
    <a:srgbClr val="004378"/>
    <a:srgbClr val="E99423"/>
    <a:srgbClr val="86121C"/>
    <a:srgbClr val="14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3" autoAdjust="0"/>
    <p:restoredTop sz="87076" autoAdjust="0"/>
  </p:normalViewPr>
  <p:slideViewPr>
    <p:cSldViewPr snapToGrid="0" snapToObjects="1">
      <p:cViewPr>
        <p:scale>
          <a:sx n="100" d="100"/>
          <a:sy n="100" d="100"/>
        </p:scale>
        <p:origin x="-1976" y="-728"/>
      </p:cViewPr>
      <p:guideLst>
        <p:guide orient="horz" pos="735"/>
        <p:guide pos="49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BB917-A354-5743-B24D-47E6017CBB9F}" type="datetimeFigureOut">
              <a:rPr lang="de-DE" smtClean="0"/>
              <a:pPr/>
              <a:t>4/26/16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00BFB-7C69-3148-BE17-CFCCBEDA767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97587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80555-6A93-774D-9EFE-75A0791F2A4E}" type="datetimeFigureOut">
              <a:rPr lang="de-DE" smtClean="0"/>
              <a:pPr/>
              <a:t>4/26/16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AA1DE-356D-4746-95BE-A2388A74961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76381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AA1DE-356D-4746-95BE-A2388A749611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2386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Logo_AWI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587" y="468820"/>
            <a:ext cx="2621832" cy="379909"/>
          </a:xfrm>
          <a:prstGeom prst="rect">
            <a:avLst/>
          </a:prstGeom>
        </p:spPr>
      </p:pic>
      <p:cxnSp>
        <p:nvCxnSpPr>
          <p:cNvPr id="6" name="Gerade Verbindung 5"/>
          <p:cNvCxnSpPr/>
          <p:nvPr userDrawn="1"/>
        </p:nvCxnSpPr>
        <p:spPr>
          <a:xfrm>
            <a:off x="418689" y="996905"/>
            <a:ext cx="8361730" cy="0"/>
          </a:xfrm>
          <a:prstGeom prst="line">
            <a:avLst/>
          </a:prstGeom>
          <a:ln w="317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 6" descr="HG_LOGO_S_ENG_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569" y="6082875"/>
            <a:ext cx="936399" cy="413842"/>
          </a:xfrm>
          <a:prstGeom prst="rect">
            <a:avLst/>
          </a:prstGeom>
        </p:spPr>
      </p:pic>
      <p:grpSp>
        <p:nvGrpSpPr>
          <p:cNvPr id="8" name="Gruppierung 7"/>
          <p:cNvGrpSpPr/>
          <p:nvPr userDrawn="1"/>
        </p:nvGrpSpPr>
        <p:grpSpPr>
          <a:xfrm>
            <a:off x="9088086" y="2084652"/>
            <a:ext cx="63902" cy="671247"/>
            <a:chOff x="6286375" y="1956861"/>
            <a:chExt cx="63902" cy="527154"/>
          </a:xfrm>
        </p:grpSpPr>
        <p:sp>
          <p:nvSpPr>
            <p:cNvPr id="9" name="Rechteck 8"/>
            <p:cNvSpPr/>
            <p:nvPr/>
          </p:nvSpPr>
          <p:spPr>
            <a:xfrm>
              <a:off x="6286375" y="1956861"/>
              <a:ext cx="63902" cy="175718"/>
            </a:xfrm>
            <a:prstGeom prst="rect">
              <a:avLst/>
            </a:prstGeom>
            <a:solidFill>
              <a:srgbClr val="14131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6286375" y="2132579"/>
              <a:ext cx="63902" cy="175718"/>
            </a:xfrm>
            <a:prstGeom prst="rect">
              <a:avLst/>
            </a:prstGeom>
            <a:solidFill>
              <a:srgbClr val="86121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6286375" y="2308297"/>
              <a:ext cx="63902" cy="175718"/>
            </a:xfrm>
            <a:prstGeom prst="rect">
              <a:avLst/>
            </a:prstGeom>
            <a:solidFill>
              <a:srgbClr val="E9942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31643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9601" y="385795"/>
            <a:ext cx="8330195" cy="604805"/>
          </a:xfrm>
          <a:prstGeom prst="rect">
            <a:avLst/>
          </a:prstGeom>
        </p:spPr>
        <p:txBody>
          <a:bodyPr anchor="t"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9C7B-4B36-3740-ACEA-0240D45EE125}" type="datetime1">
              <a:rPr lang="de-DE" smtClean="0"/>
              <a:pPr/>
              <a:t>4/26/16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418689" y="1181100"/>
            <a:ext cx="8331107" cy="51159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16" name="Bild 15" descr="HG_LOGO_S_ENG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258" y="6512842"/>
            <a:ext cx="683868" cy="302236"/>
          </a:xfrm>
          <a:prstGeom prst="rect">
            <a:avLst/>
          </a:prstGeom>
        </p:spPr>
      </p:pic>
      <p:pic>
        <p:nvPicPr>
          <p:cNvPr id="15" name="Bild 14" descr="AWI_WortBildmarke_Farb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068" y="417661"/>
            <a:ext cx="1090955" cy="486839"/>
          </a:xfrm>
          <a:prstGeom prst="rect">
            <a:avLst/>
          </a:prstGeom>
        </p:spPr>
      </p:pic>
      <p:cxnSp>
        <p:nvCxnSpPr>
          <p:cNvPr id="10" name="Gerade Verbindung 9"/>
          <p:cNvCxnSpPr/>
          <p:nvPr userDrawn="1"/>
        </p:nvCxnSpPr>
        <p:spPr>
          <a:xfrm>
            <a:off x="418689" y="996905"/>
            <a:ext cx="8361730" cy="0"/>
          </a:xfrm>
          <a:prstGeom prst="line">
            <a:avLst/>
          </a:prstGeom>
          <a:ln w="317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uppierung 10"/>
          <p:cNvGrpSpPr/>
          <p:nvPr userDrawn="1"/>
        </p:nvGrpSpPr>
        <p:grpSpPr>
          <a:xfrm>
            <a:off x="9088086" y="2084652"/>
            <a:ext cx="63902" cy="671247"/>
            <a:chOff x="6286375" y="1956861"/>
            <a:chExt cx="63902" cy="527154"/>
          </a:xfrm>
        </p:grpSpPr>
        <p:sp>
          <p:nvSpPr>
            <p:cNvPr id="12" name="Rechteck 11"/>
            <p:cNvSpPr/>
            <p:nvPr/>
          </p:nvSpPr>
          <p:spPr>
            <a:xfrm>
              <a:off x="6286375" y="1956861"/>
              <a:ext cx="63902" cy="175718"/>
            </a:xfrm>
            <a:prstGeom prst="rect">
              <a:avLst/>
            </a:prstGeom>
            <a:solidFill>
              <a:srgbClr val="14131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6286375" y="2132579"/>
              <a:ext cx="63902" cy="175718"/>
            </a:xfrm>
            <a:prstGeom prst="rect">
              <a:avLst/>
            </a:prstGeom>
            <a:solidFill>
              <a:srgbClr val="86121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286375" y="2308297"/>
              <a:ext cx="63902" cy="175718"/>
            </a:xfrm>
            <a:prstGeom prst="rect">
              <a:avLst/>
            </a:prstGeom>
            <a:solidFill>
              <a:srgbClr val="E9942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31643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 smtClean="0"/>
              <a:t>Mastertextformat bearbeiten</a:t>
            </a:r>
          </a:p>
          <a:p>
            <a:pPr lvl="1"/>
            <a:r>
              <a:rPr lang="x-none" smtClean="0"/>
              <a:t>Zweite Ebene</a:t>
            </a:r>
          </a:p>
          <a:p>
            <a:pPr lvl="2"/>
            <a:r>
              <a:rPr lang="x-none" smtClean="0"/>
              <a:t>Dritte Ebene</a:t>
            </a:r>
          </a:p>
          <a:p>
            <a:pPr lvl="3"/>
            <a:r>
              <a:rPr lang="x-none" smtClean="0"/>
              <a:t>Vierte Ebene</a:t>
            </a:r>
          </a:p>
          <a:p>
            <a:pPr lvl="4"/>
            <a:r>
              <a:rPr lang="x-non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D7C64-0754-7545-99FD-BEC8CBF616CC}" type="datetimeFigureOut">
              <a:rPr lang="de-DE" smtClean="0"/>
              <a:t>4/26/16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92B12C-B7F1-1341-8825-B83FA96E74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245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Mastertitelformat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Master-Untertitelformat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D7C64-0754-7545-99FD-BEC8CBF616CC}" type="datetimeFigureOut">
              <a:rPr lang="de-DE" smtClean="0"/>
              <a:t>4/26/16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92B12C-B7F1-1341-8825-B83FA96E74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07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550156"/>
            <a:ext cx="812822" cy="307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086CA-A5C7-384A-B9E4-21CAA1DBC19D}" type="datetime1">
              <a:rPr lang="de-DE" smtClean="0"/>
              <a:pPr/>
              <a:t>4/26/16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70022" y="6550156"/>
            <a:ext cx="5711878" cy="307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627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tx1">
              <a:lumMod val="75000"/>
              <a:lumOff val="25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17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hyperlink" Target="http://www.atlantos-moorings.eu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5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5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5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5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5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5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5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0" Type="http://schemas.openxmlformats.org/officeDocument/2006/relationships/hyperlink" Target="http://atlantos-moorings.eu/data-products/hornbanki.html" TargetMode="External"/><Relationship Id="rId21" Type="http://schemas.openxmlformats.org/officeDocument/2006/relationships/hyperlink" Target="https://www.google.de/maps/place/66%C2%B048'00.0%22N+21%C2%B030'00.0%22W/@66.4436313,-21.9174804,118272m/data=!3m1!1e3!4m2!3m1!1s0x0:0x0?hl=de" TargetMode="External"/><Relationship Id="rId22" Type="http://schemas.openxmlformats.org/officeDocument/2006/relationships/hyperlink" Target="http://www.hafro.is/index_eng.php" TargetMode="External"/><Relationship Id="rId23" Type="http://schemas.openxmlformats.org/officeDocument/2006/relationships/hyperlink" Target="http://atlantos-moorings.eu/data-products/iceland-faroe-ridge.html" TargetMode="External"/><Relationship Id="rId24" Type="http://schemas.openxmlformats.org/officeDocument/2006/relationships/hyperlink" Target="http://atlantos-moorings.eu/data-products/kogur-section.html" TargetMode="External"/><Relationship Id="rId25" Type="http://schemas.openxmlformats.org/officeDocument/2006/relationships/hyperlink" Target="http://www.nioz.nl/home_en" TargetMode="External"/><Relationship Id="rId26" Type="http://schemas.openxmlformats.org/officeDocument/2006/relationships/hyperlink" Target="http://atlantos-moorings.eu/data-products/move.html" TargetMode="External"/><Relationship Id="rId27" Type="http://schemas.openxmlformats.org/officeDocument/2006/relationships/hyperlink" Target="http://www.scripps.edu/" TargetMode="External"/><Relationship Id="rId28" Type="http://schemas.openxmlformats.org/officeDocument/2006/relationships/hyperlink" Target="http://atlantos-moorings.eu/data-products/north-brazil-current.html" TargetMode="External"/><Relationship Id="rId29" Type="http://schemas.openxmlformats.org/officeDocument/2006/relationships/hyperlink" Target="http://atlantos-moorings.eu/data-products/osnap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tlantos-moorings.eu/data-products/barents-sea-opening.html" TargetMode="External"/><Relationship Id="rId3" Type="http://schemas.openxmlformats.org/officeDocument/2006/relationships/hyperlink" Target="https://www.google.de/maps/place/72%C2%B030'00.0%22N+20%C2%B000'00.0%22E/@73.1733448,8.6634822,843060m/data=!3m1!1e3!4m2!3m1!1s0x0:0x0" TargetMode="External"/><Relationship Id="rId4" Type="http://schemas.openxmlformats.org/officeDocument/2006/relationships/hyperlink" Target="http://www.imr.no/en" TargetMode="External"/><Relationship Id="rId5" Type="http://schemas.openxmlformats.org/officeDocument/2006/relationships/hyperlink" Target="http://atlantos-moorings.eu/data-products/central-irminger-sea.html" TargetMode="External"/><Relationship Id="rId30" Type="http://schemas.openxmlformats.org/officeDocument/2006/relationships/hyperlink" Target="http://www.sams.ac.uk/" TargetMode="External"/><Relationship Id="rId31" Type="http://schemas.openxmlformats.org/officeDocument/2006/relationships/hyperlink" Target="http://atlantos-moorings.eu/data-products/rapid.html" TargetMode="External"/><Relationship Id="rId32" Type="http://schemas.openxmlformats.org/officeDocument/2006/relationships/hyperlink" Target="http://noc.ac.uk/" TargetMode="External"/><Relationship Id="rId9" Type="http://schemas.openxmlformats.org/officeDocument/2006/relationships/hyperlink" Target="https://www.google.de/maps/place/66%C2%B030'00.0%22N+27%C2%B000'00.0%22W/@66.5000021,-35.9648434,1888085m/data=!3m1!1e3!4m2!3m1!1s0x0:0x0?hl=de" TargetMode="External"/><Relationship Id="rId6" Type="http://schemas.openxmlformats.org/officeDocument/2006/relationships/hyperlink" Target="https://www.google.de/maps/place/60%C2%B000'00.0%22N+40%C2%B000'00.0%22W/@60,-57.9296884,2912356m/data=!3m1!1e3!4m2!3m1!1s0x0:0x0" TargetMode="External"/><Relationship Id="rId7" Type="http://schemas.openxmlformats.org/officeDocument/2006/relationships/hyperlink" Target="http://www.geomar.de/en/" TargetMode="External"/><Relationship Id="rId8" Type="http://schemas.openxmlformats.org/officeDocument/2006/relationships/hyperlink" Target="http://atlantos-moorings.eu/data-products/denmark-strait.html" TargetMode="External"/><Relationship Id="rId33" Type="http://schemas.openxmlformats.org/officeDocument/2006/relationships/hyperlink" Target="http://atlantos-moorings.eu/data-products/samoc.html" TargetMode="External"/><Relationship Id="rId34" Type="http://schemas.openxmlformats.org/officeDocument/2006/relationships/hyperlink" Target="http://www.cnrs.fr/index.php" TargetMode="External"/><Relationship Id="rId35" Type="http://schemas.openxmlformats.org/officeDocument/2006/relationships/hyperlink" Target="http://atlantos-moorings.eu/data-products/wyville-thomson-ridge.html" TargetMode="External"/><Relationship Id="rId36" Type="http://schemas.openxmlformats.org/officeDocument/2006/relationships/hyperlink" Target="http://atlantos-moorings.eu/data-products/53n-array.html" TargetMode="External"/><Relationship Id="rId10" Type="http://schemas.openxmlformats.org/officeDocument/2006/relationships/hyperlink" Target="https://www.uni-hamburg.de/en.html" TargetMode="External"/><Relationship Id="rId11" Type="http://schemas.openxmlformats.org/officeDocument/2006/relationships/hyperlink" Target="http://atlantos-moorings.eu/data-products/faroe-bank-channel.html" TargetMode="External"/><Relationship Id="rId12" Type="http://schemas.openxmlformats.org/officeDocument/2006/relationships/hyperlink" Target="https://www.google.de/maps/place/61%C2%B030'00.0%22N+8%C2%B030'00.0%22W/@61.5000025,-12.9824217,1129678m/data=!3m1!1e3!4m2!3m1!1s0x0:0x0?hl=de" TargetMode="External"/><Relationship Id="rId13" Type="http://schemas.openxmlformats.org/officeDocument/2006/relationships/hyperlink" Target="http://www.hav.fo/index.php?option=com_content&amp;view=article&amp;id=273&amp;Itemid=265" TargetMode="External"/><Relationship Id="rId14" Type="http://schemas.openxmlformats.org/officeDocument/2006/relationships/hyperlink" Target="http://atlantos-moorings.eu/data-products/faroe-shetland-channel.html" TargetMode="External"/><Relationship Id="rId15" Type="http://schemas.openxmlformats.org/officeDocument/2006/relationships/hyperlink" Target="https://www.google.de/maps/place/60%C2%B048'00.0%22N+5%C2%B048'00.0%22W/@60.4171905,-7.9643066,584398m/data=!3m1!1e3!4m2!3m1!1s0x0:0x0?hl=de" TargetMode="External"/><Relationship Id="rId16" Type="http://schemas.openxmlformats.org/officeDocument/2006/relationships/hyperlink" Target="http://www.gov.scot/Topics/marine" TargetMode="External"/><Relationship Id="rId17" Type="http://schemas.openxmlformats.org/officeDocument/2006/relationships/hyperlink" Target="http://atlantos-moorings.eu/data-products/fram-strait.html" TargetMode="External"/><Relationship Id="rId18" Type="http://schemas.openxmlformats.org/officeDocument/2006/relationships/hyperlink" Target="https://www.google.de/maps/place/78%C2%B048'00.0%22N+8%C2%B000'00.0%22W/@75.6676531,-8.2636715,1172136m/data=!3m1!1e3!4m2!3m1!1s0x0:0x0?hl=de" TargetMode="External"/><Relationship Id="rId19" Type="http://schemas.openxmlformats.org/officeDocument/2006/relationships/hyperlink" Target="http://www.awi.de/en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emf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tiff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tiff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6100" y="2006600"/>
            <a:ext cx="8102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AtlantOS</a:t>
            </a:r>
            <a:r>
              <a:rPr lang="en-US" sz="2800" b="1" dirty="0" smtClean="0"/>
              <a:t> contributions to </a:t>
            </a:r>
            <a:r>
              <a:rPr lang="en-US" sz="2800" b="1" dirty="0" err="1" smtClean="0"/>
              <a:t>OceanSITES</a:t>
            </a:r>
            <a:r>
              <a:rPr lang="en-US" sz="2800" b="1" dirty="0" smtClean="0"/>
              <a:t>: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Derived </a:t>
            </a:r>
            <a:r>
              <a:rPr lang="en-US" sz="2800" dirty="0" err="1" smtClean="0"/>
              <a:t>timeseries</a:t>
            </a:r>
            <a:r>
              <a:rPr lang="en-US" sz="2800" dirty="0" smtClean="0"/>
              <a:t> from Transport Mooring Arrays</a:t>
            </a:r>
          </a:p>
          <a:p>
            <a:pPr algn="ctr"/>
            <a:endParaRPr lang="en-US" sz="28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b="1" dirty="0" smtClean="0"/>
              <a:t>Wilken-Jon von Appen</a:t>
            </a:r>
          </a:p>
          <a:p>
            <a:pPr algn="ctr"/>
            <a:r>
              <a:rPr lang="en-US" sz="2400" dirty="0" smtClean="0"/>
              <a:t>on behalf of </a:t>
            </a:r>
            <a:r>
              <a:rPr lang="en-US" sz="2400" b="1" dirty="0" err="1" smtClean="0"/>
              <a:t>Torsten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Kanzow</a:t>
            </a:r>
            <a:endParaRPr lang="en-US" sz="2400" b="1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Alfred Wegener Institute</a:t>
            </a:r>
          </a:p>
          <a:p>
            <a:pPr algn="ctr"/>
            <a:r>
              <a:rPr lang="en-US" sz="2400" dirty="0" smtClean="0"/>
              <a:t>Helmholtz Centre for Polar and Marine Research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1860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observations need to work on acquiring continued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Visibility to science community and public</a:t>
            </a:r>
          </a:p>
          <a:p>
            <a:r>
              <a:rPr lang="en-US" dirty="0" smtClean="0"/>
              <a:t>Scientific collaboration</a:t>
            </a:r>
          </a:p>
          <a:p>
            <a:r>
              <a:rPr lang="en-US" dirty="0" smtClean="0"/>
              <a:t>Generate additional value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Similar discussion within ASOF (Arctic-Subarctic Ocean Fluxes)</a:t>
            </a:r>
          </a:p>
          <a:p>
            <a:endParaRPr lang="en-US" dirty="0"/>
          </a:p>
          <a:p>
            <a:r>
              <a:rPr lang="en-US" dirty="0" smtClean="0"/>
              <a:t>Everyone is “sad” if a long time series has to be discontinued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909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Establishment of web site for TMAs where </a:t>
            </a:r>
          </a:p>
          <a:p>
            <a:r>
              <a:rPr lang="en-US" sz="2800" dirty="0"/>
              <a:t>the TMA network as a whole is introduced; </a:t>
            </a:r>
          </a:p>
          <a:p>
            <a:r>
              <a:rPr lang="en-US" sz="2800" dirty="0"/>
              <a:t>high-level TMA products can be obtained;</a:t>
            </a:r>
          </a:p>
          <a:p>
            <a:r>
              <a:rPr lang="en-US" sz="2800" dirty="0"/>
              <a:t>documentation of the products is provided; </a:t>
            </a:r>
          </a:p>
          <a:p>
            <a:r>
              <a:rPr lang="en-US" sz="2800" dirty="0"/>
              <a:t>links to data behind the high-level products (</a:t>
            </a:r>
            <a:r>
              <a:rPr lang="en-US" sz="2800" dirty="0" err="1"/>
              <a:t>OceanSITES</a:t>
            </a:r>
            <a:r>
              <a:rPr lang="en-US" sz="2800" dirty="0"/>
              <a:t>); </a:t>
            </a:r>
          </a:p>
          <a:p>
            <a:r>
              <a:rPr lang="en-US" sz="2800" dirty="0"/>
              <a:t>joint cross-TMA network analyses are provided. </a:t>
            </a:r>
          </a:p>
          <a:p>
            <a:r>
              <a:rPr lang="en-US" sz="2800" dirty="0"/>
              <a:t>team: </a:t>
            </a:r>
            <a:r>
              <a:rPr lang="en-US" sz="2800" dirty="0" err="1"/>
              <a:t>Torsten</a:t>
            </a:r>
            <a:r>
              <a:rPr lang="en-US" sz="2800" dirty="0"/>
              <a:t> </a:t>
            </a:r>
            <a:r>
              <a:rPr lang="en-US" sz="2800" dirty="0" err="1"/>
              <a:t>Kanzow</a:t>
            </a:r>
            <a:r>
              <a:rPr lang="en-US" sz="2800" dirty="0"/>
              <a:t> (AWI), Karin </a:t>
            </a:r>
            <a:r>
              <a:rPr lang="en-US" sz="2800" dirty="0" err="1"/>
              <a:t>Margretha</a:t>
            </a:r>
            <a:r>
              <a:rPr lang="en-US" sz="2800" dirty="0"/>
              <a:t> Larsen (HAV), Stuart Cunningham (SAMS), Sabrina </a:t>
            </a:r>
            <a:r>
              <a:rPr lang="en-US" sz="2800" dirty="0" err="1"/>
              <a:t>Speich</a:t>
            </a:r>
            <a:r>
              <a:rPr lang="en-US" sz="2800" dirty="0"/>
              <a:t> (CNRS) </a:t>
            </a:r>
          </a:p>
        </p:txBody>
      </p:sp>
    </p:spTree>
    <p:extLst>
      <p:ext uri="{BB962C8B-B14F-4D97-AF65-F5344CB8AC3E}">
        <p14:creationId xmlns:p14="http://schemas.microsoft.com/office/powerpoint/2010/main" val="592304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site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92200"/>
            <a:ext cx="8229600" cy="4525963"/>
          </a:xfrm>
        </p:spPr>
        <p:txBody>
          <a:bodyPr/>
          <a:lstStyle/>
          <a:p>
            <a:r>
              <a:rPr lang="en-US" dirty="0" smtClean="0"/>
              <a:t>represent the TMA network</a:t>
            </a:r>
          </a:p>
          <a:p>
            <a:r>
              <a:rPr lang="en-US" dirty="0" smtClean="0"/>
              <a:t>rely on existing datasets</a:t>
            </a:r>
          </a:p>
          <a:p>
            <a:r>
              <a:rPr lang="en-US" dirty="0" smtClean="0"/>
              <a:t>use peer-reviewed publications as documentation</a:t>
            </a:r>
          </a:p>
          <a:p>
            <a:r>
              <a:rPr lang="en-US" dirty="0" smtClean="0"/>
              <a:t>provide graphs &amp; higher level data products behind them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OceanSITES</a:t>
            </a:r>
            <a:r>
              <a:rPr lang="en-US" dirty="0" smtClean="0"/>
              <a:t> format?</a:t>
            </a:r>
          </a:p>
          <a:p>
            <a:r>
              <a:rPr lang="en-US" dirty="0" smtClean="0"/>
              <a:t>point to sensor data sets</a:t>
            </a:r>
          </a:p>
          <a:p>
            <a:r>
              <a:rPr lang="en-US" dirty="0" smtClean="0"/>
              <a:t>keep web site alive beyond life of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207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Ongoing</a:t>
            </a:r>
            <a:r>
              <a:rPr lang="de-DE" dirty="0" smtClean="0"/>
              <a:t> / </a:t>
            </a:r>
            <a:r>
              <a:rPr lang="de-DE" dirty="0" err="1" smtClean="0"/>
              <a:t>past</a:t>
            </a:r>
            <a:r>
              <a:rPr lang="de-DE" dirty="0" smtClean="0"/>
              <a:t> initiatives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Rapid / Mocha</a:t>
            </a:r>
          </a:p>
          <a:p>
            <a:pPr marL="0" indent="0">
              <a:buNone/>
            </a:pPr>
            <a:r>
              <a:rPr lang="de-DE" dirty="0" err="1" smtClean="0"/>
              <a:t>Naclim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US AMOC</a:t>
            </a:r>
          </a:p>
          <a:p>
            <a:pPr marL="0" indent="0">
              <a:buNone/>
            </a:pPr>
            <a:r>
              <a:rPr lang="de-DE" dirty="0" smtClean="0"/>
              <a:t>....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1243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Access </a:t>
            </a:r>
            <a:r>
              <a:rPr lang="de-DE" dirty="0" err="1" smtClean="0"/>
              <a:t>to</a:t>
            </a:r>
            <a:r>
              <a:rPr lang="de-DE" dirty="0" smtClean="0"/>
              <a:t> TMA high </a:t>
            </a:r>
            <a:r>
              <a:rPr lang="de-DE" dirty="0" err="1" smtClean="0"/>
              <a:t>level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via (</a:t>
            </a:r>
            <a:r>
              <a:rPr lang="de-DE" dirty="0" err="1" smtClean="0"/>
              <a:t>external</a:t>
            </a:r>
            <a:r>
              <a:rPr lang="de-DE" dirty="0" smtClean="0"/>
              <a:t>) web </a:t>
            </a:r>
            <a:r>
              <a:rPr lang="de-DE" dirty="0" err="1" smtClean="0"/>
              <a:t>site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endParaRPr lang="de-DE" dirty="0" smtClean="0"/>
          </a:p>
          <a:p>
            <a:r>
              <a:rPr lang="de-DE" dirty="0" err="1" smtClean="0"/>
              <a:t>role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jcommobs</a:t>
            </a:r>
            <a:r>
              <a:rPr lang="de-DE" smtClean="0"/>
              <a:t>??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9041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Website Task 3.3 – Home / </a:t>
            </a:r>
            <a:r>
              <a:rPr lang="de-DE" dirty="0" err="1" smtClean="0"/>
              <a:t>About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439672" y="654150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312" y="1851921"/>
            <a:ext cx="6364776" cy="496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 descr="AtlantOS_logo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00" y="6346434"/>
            <a:ext cx="1800000" cy="3901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1193800"/>
            <a:ext cx="5393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4"/>
              </a:rPr>
              <a:t>http://www.atlantos-moorings.eu</a:t>
            </a:r>
            <a:r>
              <a:rPr lang="en-US" sz="2800" dirty="0" smtClean="0">
                <a:hlinkClick r:id="rId4"/>
              </a:rPr>
              <a:t>/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Website Task 3.3 - Partners</a:t>
            </a:r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215" y="1181100"/>
            <a:ext cx="6396969" cy="5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4905375" y="4591050"/>
            <a:ext cx="1228725" cy="628650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/>
          <p:cNvSpPr/>
          <p:nvPr/>
        </p:nvSpPr>
        <p:spPr>
          <a:xfrm>
            <a:off x="4067175" y="4600575"/>
            <a:ext cx="571500" cy="285750"/>
          </a:xfrm>
          <a:prstGeom prst="ellipse">
            <a:avLst/>
          </a:prstGeom>
          <a:noFill/>
          <a:ln w="15875">
            <a:solidFill>
              <a:srgbClr val="009C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3086100" y="4638675"/>
            <a:ext cx="571500" cy="228600"/>
          </a:xfrm>
          <a:prstGeom prst="ellipse">
            <a:avLst/>
          </a:prstGeom>
          <a:noFill/>
          <a:ln w="15875">
            <a:solidFill>
              <a:srgbClr val="0043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6134100" y="4682609"/>
            <a:ext cx="1418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C00000"/>
                </a:solidFill>
              </a:rPr>
              <a:t>Link </a:t>
            </a:r>
            <a:r>
              <a:rPr lang="de-DE" sz="1400" dirty="0" err="1" smtClean="0">
                <a:solidFill>
                  <a:srgbClr val="C00000"/>
                </a:solidFill>
              </a:rPr>
              <a:t>to</a:t>
            </a:r>
            <a:r>
              <a:rPr lang="de-DE" sz="1400" dirty="0" smtClean="0">
                <a:solidFill>
                  <a:srgbClr val="C00000"/>
                </a:solidFill>
              </a:rPr>
              <a:t> </a:t>
            </a:r>
            <a:r>
              <a:rPr lang="de-DE" sz="1400" dirty="0" err="1" smtClean="0">
                <a:solidFill>
                  <a:srgbClr val="C00000"/>
                </a:solidFill>
              </a:rPr>
              <a:t>website</a:t>
            </a:r>
            <a:r>
              <a:rPr lang="de-DE" sz="14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de-DE" sz="1400" dirty="0" err="1">
                <a:solidFill>
                  <a:srgbClr val="C00000"/>
                </a:solidFill>
              </a:rPr>
              <a:t>o</a:t>
            </a:r>
            <a:r>
              <a:rPr lang="de-DE" sz="1400" dirty="0" err="1" smtClean="0">
                <a:solidFill>
                  <a:srgbClr val="C00000"/>
                </a:solidFill>
              </a:rPr>
              <a:t>f</a:t>
            </a:r>
            <a:r>
              <a:rPr lang="de-DE" sz="1400" dirty="0" smtClean="0">
                <a:solidFill>
                  <a:srgbClr val="C00000"/>
                </a:solidFill>
              </a:rPr>
              <a:t> </a:t>
            </a:r>
            <a:r>
              <a:rPr lang="de-DE" sz="1400" dirty="0" err="1" smtClean="0">
                <a:solidFill>
                  <a:srgbClr val="C00000"/>
                </a:solidFill>
              </a:rPr>
              <a:t>institute</a:t>
            </a:r>
            <a:endParaRPr lang="de-DE" sz="1400" dirty="0">
              <a:solidFill>
                <a:srgbClr val="C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636664" y="3579226"/>
            <a:ext cx="1348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009CD5"/>
                </a:solidFill>
              </a:rPr>
              <a:t>Link </a:t>
            </a:r>
            <a:r>
              <a:rPr lang="de-DE" sz="1400" dirty="0" err="1" smtClean="0">
                <a:solidFill>
                  <a:srgbClr val="009CD5"/>
                </a:solidFill>
              </a:rPr>
              <a:t>to</a:t>
            </a:r>
            <a:r>
              <a:rPr lang="de-DE" sz="1400" dirty="0" smtClean="0">
                <a:solidFill>
                  <a:srgbClr val="009CD5"/>
                </a:solidFill>
              </a:rPr>
              <a:t> </a:t>
            </a:r>
            <a:r>
              <a:rPr lang="de-DE" sz="1400" dirty="0" err="1" smtClean="0">
                <a:solidFill>
                  <a:srgbClr val="009CD5"/>
                </a:solidFill>
              </a:rPr>
              <a:t>google</a:t>
            </a:r>
            <a:r>
              <a:rPr lang="de-DE" sz="1400" dirty="0" smtClean="0">
                <a:solidFill>
                  <a:srgbClr val="009CD5"/>
                </a:solidFill>
              </a:rPr>
              <a:t> </a:t>
            </a:r>
          </a:p>
          <a:p>
            <a:pPr algn="ctr"/>
            <a:r>
              <a:rPr lang="de-DE" sz="1400" dirty="0" err="1" smtClean="0">
                <a:solidFill>
                  <a:srgbClr val="009CD5"/>
                </a:solidFill>
              </a:rPr>
              <a:t>earth</a:t>
            </a:r>
            <a:endParaRPr lang="de-DE" sz="1400" dirty="0">
              <a:solidFill>
                <a:srgbClr val="009CD5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636664" y="4559498"/>
            <a:ext cx="1449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004378"/>
                </a:solidFill>
              </a:rPr>
              <a:t>Link </a:t>
            </a:r>
            <a:r>
              <a:rPr lang="de-DE" sz="1400" dirty="0" err="1" smtClean="0">
                <a:solidFill>
                  <a:srgbClr val="004378"/>
                </a:solidFill>
              </a:rPr>
              <a:t>to</a:t>
            </a:r>
            <a:endParaRPr lang="de-DE" sz="1400" dirty="0" smtClean="0">
              <a:solidFill>
                <a:srgbClr val="004378"/>
              </a:solidFill>
            </a:endParaRPr>
          </a:p>
          <a:p>
            <a:pPr algn="ctr"/>
            <a:r>
              <a:rPr lang="de-DE" sz="1400" dirty="0" smtClean="0">
                <a:solidFill>
                  <a:srgbClr val="004378"/>
                </a:solidFill>
              </a:rPr>
              <a:t>‚Data Products‘</a:t>
            </a:r>
            <a:endParaRPr lang="de-DE" sz="1400" dirty="0">
              <a:solidFill>
                <a:srgbClr val="004378"/>
              </a:solidFill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2705100" y="3949898"/>
            <a:ext cx="1476375" cy="650677"/>
          </a:xfrm>
          <a:prstGeom prst="straightConnector1">
            <a:avLst/>
          </a:prstGeom>
          <a:ln w="22225">
            <a:solidFill>
              <a:srgbClr val="009CD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7" descr="AtlantOS_logo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00" y="6346434"/>
            <a:ext cx="1800000" cy="39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06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Website Task 3.3 – Data Products</a:t>
            </a:r>
            <a:endParaRPr lang="de-D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17" y="1181100"/>
            <a:ext cx="6789766" cy="5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AtlantOS_logo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00" y="6346434"/>
            <a:ext cx="1800000" cy="39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14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Website Task 3.3 – Data Products</a:t>
            </a:r>
            <a:endParaRPr lang="de-DE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453" y="1181100"/>
            <a:ext cx="6756493" cy="5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-47625" y="2771775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Example</a:t>
            </a:r>
            <a:endParaRPr lang="de-DE" dirty="0" smtClean="0"/>
          </a:p>
          <a:p>
            <a:pPr algn="ctr"/>
            <a:r>
              <a:rPr lang="de-DE" dirty="0" err="1" smtClean="0"/>
              <a:t>Fram</a:t>
            </a:r>
            <a:r>
              <a:rPr lang="de-DE" dirty="0" smtClean="0"/>
              <a:t> </a:t>
            </a:r>
            <a:r>
              <a:rPr lang="de-DE" dirty="0" err="1" smtClean="0"/>
              <a:t>Strait</a:t>
            </a:r>
            <a:endParaRPr lang="de-DE" dirty="0"/>
          </a:p>
        </p:txBody>
      </p:sp>
      <p:pic>
        <p:nvPicPr>
          <p:cNvPr id="5" name="Picture 7" descr="AtlantOS_logo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00" y="6346434"/>
            <a:ext cx="1800000" cy="39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51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Website Task 3.3 – Data Products</a:t>
            </a:r>
            <a:endParaRPr lang="de-D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72" y="1181100"/>
            <a:ext cx="7108255" cy="5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2828925" y="5972175"/>
            <a:ext cx="2505075" cy="238125"/>
          </a:xfrm>
          <a:prstGeom prst="ellipse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7" descr="AtlantOS_logo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00" y="6346434"/>
            <a:ext cx="1800000" cy="39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71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82600" y="2146300"/>
            <a:ext cx="82423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Agenda: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Ocean</a:t>
            </a:r>
            <a:r>
              <a:rPr lang="en-US" sz="2400" dirty="0" err="1" smtClean="0"/>
              <a:t>SITES</a:t>
            </a:r>
            <a:r>
              <a:rPr lang="en-US" sz="2400" dirty="0" smtClean="0"/>
              <a:t> </a:t>
            </a:r>
            <a:r>
              <a:rPr lang="en-US" sz="2400" dirty="0" smtClean="0"/>
              <a:t>should host </a:t>
            </a:r>
            <a:r>
              <a:rPr lang="en-US" sz="2400" dirty="0" err="1" smtClean="0"/>
              <a:t>AtlantOS</a:t>
            </a:r>
            <a:r>
              <a:rPr lang="en-US" sz="2400" dirty="0" smtClean="0"/>
              <a:t> TMA high level data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Practical implementation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How can </a:t>
            </a:r>
            <a:r>
              <a:rPr lang="en-US" sz="2400" dirty="0" err="1" smtClean="0"/>
              <a:t>OceanSITES</a:t>
            </a:r>
            <a:r>
              <a:rPr lang="en-US" sz="2400" dirty="0" smtClean="0"/>
              <a:t> support this?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What external support is necessary?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Direct access to data via external web site</a:t>
            </a:r>
          </a:p>
          <a:p>
            <a:endParaRPr lang="en-US" sz="2400" dirty="0" smtClean="0"/>
          </a:p>
          <a:p>
            <a:r>
              <a:rPr lang="en-US" sz="2400" dirty="0" smtClean="0"/>
              <a:t>What is </a:t>
            </a:r>
            <a:r>
              <a:rPr lang="en-US" sz="2400" dirty="0" err="1" smtClean="0"/>
              <a:t>Atlantos</a:t>
            </a:r>
            <a:r>
              <a:rPr lang="en-US" sz="2400" dirty="0" smtClean="0"/>
              <a:t> / TMA WP3.3 / What data?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6629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Website Task 3.3 – Data Products</a:t>
            </a:r>
            <a:endParaRPr lang="de-DE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69" y="1181100"/>
            <a:ext cx="7506261" cy="5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AtlantOS_logo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00" y="6346434"/>
            <a:ext cx="1800000" cy="39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49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Website Task 3.3 – Data Products</a:t>
            </a:r>
            <a:endParaRPr lang="de-DE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28" y="1181100"/>
            <a:ext cx="6757344" cy="5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AtlantOS_logo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00" y="6346434"/>
            <a:ext cx="1800000" cy="39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04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Website Task 3.3 – Data Products</a:t>
            </a:r>
            <a:endParaRPr lang="de-DE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13" y="1181100"/>
            <a:ext cx="7428373" cy="5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AtlantOS_logo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00" y="6346434"/>
            <a:ext cx="1800000" cy="39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25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Website Task 3.3 - </a:t>
            </a:r>
            <a:r>
              <a:rPr lang="de-DE" dirty="0" err="1" smtClean="0"/>
              <a:t>Bibliography</a:t>
            </a:r>
            <a:endParaRPr lang="de-DE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68" y="1181100"/>
            <a:ext cx="7083063" cy="5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AtlantOS_logo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00" y="6346434"/>
            <a:ext cx="1800000" cy="39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31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385795"/>
            <a:ext cx="8330195" cy="604805"/>
          </a:xfrm>
        </p:spPr>
        <p:txBody>
          <a:bodyPr/>
          <a:lstStyle/>
          <a:p>
            <a:r>
              <a:rPr lang="de-DE" dirty="0" smtClean="0"/>
              <a:t>Locations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curre</a:t>
            </a:r>
            <a:r>
              <a:rPr lang="de-DE" dirty="0" err="1" smtClean="0"/>
              <a:t>nt</a:t>
            </a:r>
            <a:r>
              <a:rPr lang="de-DE" dirty="0" smtClean="0"/>
              <a:t>/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partners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990600"/>
            <a:ext cx="4953000" cy="5720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37200" y="1473200"/>
            <a:ext cx="344170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Detailed input available from 10 locations: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RACE </a:t>
            </a:r>
            <a:r>
              <a:rPr lang="en-US" dirty="0" err="1"/>
              <a:t>TropAT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de-DE" dirty="0"/>
              <a:t>RAPID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SAM – Southwest Atlantic MOC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NOAC – North Atlantic Changes – Array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SAMBA – South Atlantic MOCS Basin-wide Array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53°N Array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Faroe Bank Channel Overflow (FBC-overflow)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Iceland-Faroe Atlantic water inflow (IF-inflow)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OSNAP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FRAM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06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Potential Partners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Mooring </a:t>
            </a:r>
            <a:r>
              <a:rPr lang="de-DE" b="1" dirty="0" err="1"/>
              <a:t>site</a:t>
            </a:r>
            <a:r>
              <a:rPr lang="de-DE" dirty="0"/>
              <a:t>	</a:t>
            </a:r>
            <a:r>
              <a:rPr lang="de-DE" b="1" dirty="0"/>
              <a:t>Location</a:t>
            </a:r>
            <a:r>
              <a:rPr lang="de-DE" dirty="0"/>
              <a:t>	</a:t>
            </a:r>
            <a:r>
              <a:rPr lang="de-DE" b="1" dirty="0"/>
              <a:t>Institute(s)/ PI</a:t>
            </a:r>
            <a:r>
              <a:rPr lang="de-DE" dirty="0"/>
              <a:t>	</a:t>
            </a:r>
          </a:p>
          <a:p>
            <a:r>
              <a:rPr lang="de-DE" dirty="0">
                <a:hlinkClick r:id="rId2"/>
              </a:rPr>
              <a:t>Barents Sea opening	</a:t>
            </a:r>
            <a:r>
              <a:rPr lang="de-DE" dirty="0">
                <a:hlinkClick r:id="rId3"/>
              </a:rPr>
              <a:t>71.5- 73.5°N, 20°E	</a:t>
            </a:r>
            <a:r>
              <a:rPr lang="de-DE" dirty="0">
                <a:hlinkClick r:id="rId4"/>
              </a:rPr>
              <a:t>Institute of Marine Research Bergen/ Randi Ingvaldsen	</a:t>
            </a:r>
          </a:p>
          <a:p>
            <a:r>
              <a:rPr lang="de-DE" dirty="0">
                <a:hlinkClick r:id="rId5"/>
              </a:rPr>
              <a:t>Central Irminger Sea	</a:t>
            </a:r>
            <a:r>
              <a:rPr lang="de-DE" dirty="0">
                <a:hlinkClick r:id="rId6"/>
              </a:rPr>
              <a:t>60°N, 40°W	</a:t>
            </a:r>
            <a:r>
              <a:rPr lang="de-DE" dirty="0">
                <a:hlinkClick r:id="rId7"/>
              </a:rPr>
              <a:t>GEOMAR, Helmholtz Centre for Ocean Research Kiel/ Johannes Karstensen	</a:t>
            </a:r>
          </a:p>
          <a:p>
            <a:r>
              <a:rPr lang="de-DE" dirty="0">
                <a:hlinkClick r:id="rId8"/>
              </a:rPr>
              <a:t>Denmark Strait	</a:t>
            </a:r>
            <a:r>
              <a:rPr lang="de-DE" dirty="0">
                <a:hlinkClick r:id="rId9"/>
              </a:rPr>
              <a:t>66.5°N, 27°W	</a:t>
            </a:r>
            <a:r>
              <a:rPr lang="de-DE" dirty="0">
                <a:hlinkClick r:id="rId10"/>
              </a:rPr>
              <a:t>University of Hamburg/ Detlef Quadfasel	</a:t>
            </a:r>
          </a:p>
          <a:p>
            <a:r>
              <a:rPr lang="de-DE" dirty="0">
                <a:hlinkClick r:id="rId11"/>
              </a:rPr>
              <a:t>Faroe Bank Channel	</a:t>
            </a:r>
            <a:r>
              <a:rPr lang="de-DE" dirty="0">
                <a:hlinkClick r:id="rId12"/>
              </a:rPr>
              <a:t>61.5°N, 8.5°W	</a:t>
            </a:r>
            <a:r>
              <a:rPr lang="de-DE" dirty="0">
                <a:hlinkClick r:id="rId13"/>
              </a:rPr>
              <a:t>Havstovan, the Faroe Marine Research Institute/ Karin Margaretha H. Larsen	</a:t>
            </a:r>
          </a:p>
          <a:p>
            <a:r>
              <a:rPr lang="de-DE" dirty="0">
                <a:hlinkClick r:id="rId14"/>
              </a:rPr>
              <a:t>Faroe Shetland Channel	</a:t>
            </a:r>
            <a:r>
              <a:rPr lang="de-DE" dirty="0">
                <a:hlinkClick r:id="rId15"/>
              </a:rPr>
              <a:t>60.8°N, 5.8°W	</a:t>
            </a:r>
            <a:r>
              <a:rPr lang="de-DE" dirty="0">
                <a:hlinkClick r:id="rId16"/>
              </a:rPr>
              <a:t>Marlab Scotland/Barbara Berx	</a:t>
            </a:r>
          </a:p>
          <a:p>
            <a:r>
              <a:rPr lang="fr-FR" dirty="0">
                <a:hlinkClick r:id="rId17"/>
              </a:rPr>
              <a:t>Fram Strait	</a:t>
            </a:r>
            <a:r>
              <a:rPr lang="fr-FR" dirty="0">
                <a:hlinkClick r:id="rId18"/>
              </a:rPr>
              <a:t>78.8°N, 8°W-</a:t>
            </a:r>
          </a:p>
          <a:p>
            <a:r>
              <a:rPr lang="fr-FR" dirty="0"/>
              <a:t>8.6°E	</a:t>
            </a:r>
            <a:r>
              <a:rPr lang="fr-FR" dirty="0">
                <a:hlinkClick r:id="rId19"/>
              </a:rPr>
              <a:t>Alfred-Wegener-Institute, Helmholtz Centre for Polar and Marine Research/ Torsten Kanzow	</a:t>
            </a:r>
          </a:p>
          <a:p>
            <a:r>
              <a:rPr lang="fr-FR" dirty="0">
                <a:hlinkClick r:id="rId20"/>
              </a:rPr>
              <a:t>Hornbanki	</a:t>
            </a:r>
            <a:r>
              <a:rPr lang="fr-FR" dirty="0">
                <a:hlinkClick r:id="rId21"/>
              </a:rPr>
              <a:t>66.8°N, 21.5°W	</a:t>
            </a:r>
            <a:r>
              <a:rPr lang="fr-FR" dirty="0">
                <a:hlinkClick r:id="rId22"/>
              </a:rPr>
              <a:t>Marine Research Institute Reykjavik/ Hedinn Valdimarsson	</a:t>
            </a:r>
          </a:p>
          <a:p>
            <a:r>
              <a:rPr lang="fr-FR" dirty="0">
                <a:hlinkClick r:id="rId23"/>
              </a:rPr>
              <a:t>Iceland Faroe Ridge	62.3°N- 63.6°N, 6°W	Havstovan, the Faroe Marine Research Institute/ Karin Margaretha H. Larsen	</a:t>
            </a:r>
          </a:p>
          <a:p>
            <a:r>
              <a:rPr lang="fr-FR" dirty="0">
                <a:hlinkClick r:id="rId24"/>
              </a:rPr>
              <a:t>Kogur section	68°N, 25°W	</a:t>
            </a:r>
            <a:r>
              <a:rPr lang="fr-FR" dirty="0">
                <a:hlinkClick r:id="rId25"/>
              </a:rPr>
              <a:t>NIOZ, Royal Netherlands Institute for Sea Research/ Laura de Steur	</a:t>
            </a:r>
          </a:p>
          <a:p>
            <a:r>
              <a:rPr lang="fr-FR" dirty="0">
                <a:hlinkClick r:id="rId26"/>
              </a:rPr>
              <a:t>MOVE	17°N, 60°W	</a:t>
            </a:r>
            <a:r>
              <a:rPr lang="fr-FR" dirty="0">
                <a:hlinkClick r:id="rId27"/>
              </a:rPr>
              <a:t>SCRIPPS Institution of Oceanography/ Uwe Send	</a:t>
            </a:r>
          </a:p>
          <a:p>
            <a:r>
              <a:rPr lang="fr-FR" dirty="0">
                <a:hlinkClick r:id="rId28"/>
              </a:rPr>
              <a:t>North Brazil Current	11°S, 35.5°W	GEOMAR, Helmholtz Centre for Ocean Research Kiel/ Peter Brandt	</a:t>
            </a:r>
          </a:p>
          <a:p>
            <a:r>
              <a:rPr lang="fr-FR" dirty="0">
                <a:hlinkClick r:id="rId29"/>
              </a:rPr>
              <a:t>OSNAP	 	</a:t>
            </a:r>
            <a:r>
              <a:rPr lang="fr-FR" dirty="0">
                <a:hlinkClick r:id="rId30"/>
              </a:rPr>
              <a:t>The Scottish Association for Marine Science/ Stuart Cunningham; IFREMER/ Herle Mercier	</a:t>
            </a:r>
          </a:p>
          <a:p>
            <a:r>
              <a:rPr lang="fr-FR" dirty="0">
                <a:hlinkClick r:id="rId31"/>
              </a:rPr>
              <a:t>RAPID	26.5°N, 75 -12°W	</a:t>
            </a:r>
            <a:r>
              <a:rPr lang="fr-FR" dirty="0">
                <a:hlinkClick r:id="rId32"/>
              </a:rPr>
              <a:t>National Oceanography Centre	</a:t>
            </a:r>
          </a:p>
          <a:p>
            <a:r>
              <a:rPr lang="fr-FR" dirty="0">
                <a:hlinkClick r:id="rId33"/>
              </a:rPr>
              <a:t>SAMOC	35°S	</a:t>
            </a:r>
            <a:r>
              <a:rPr lang="fr-FR" dirty="0">
                <a:hlinkClick r:id="rId34"/>
              </a:rPr>
              <a:t>CNRS/ Sabrina Speich	</a:t>
            </a:r>
          </a:p>
          <a:p>
            <a:r>
              <a:rPr lang="fr-FR" dirty="0">
                <a:hlinkClick r:id="rId35"/>
              </a:rPr>
              <a:t>Wyville Thomson Ridge	60°N, 9°W	The Scottish Association for Marine Science/ Toby Sherwin	</a:t>
            </a:r>
          </a:p>
          <a:p>
            <a:r>
              <a:rPr lang="fr-FR" dirty="0">
                <a:hlinkClick r:id="rId36"/>
              </a:rPr>
              <a:t>53°N	53°N, 51- 50°W	GEOMAR, Helmholtz Centre for Ocean Research Kiel/ Johannes Karstensen	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8138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RAPID</a:t>
            </a:r>
            <a:endParaRPr lang="de-DE" dirty="0"/>
          </a:p>
        </p:txBody>
      </p:sp>
      <p:pic>
        <p:nvPicPr>
          <p:cNvPr id="4" name="Grafik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01" y="1308101"/>
            <a:ext cx="3390900" cy="1560512"/>
          </a:xfrm>
          <a:prstGeom prst="rect">
            <a:avLst/>
          </a:prstGeom>
          <a:noFill/>
        </p:spPr>
      </p:pic>
      <p:pic>
        <p:nvPicPr>
          <p:cNvPr id="5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01" y="4739957"/>
            <a:ext cx="7400755" cy="1701800"/>
          </a:xfrm>
          <a:prstGeom prst="rect">
            <a:avLst/>
          </a:prstGeom>
          <a:noFill/>
        </p:spPr>
      </p:pic>
      <p:pic>
        <p:nvPicPr>
          <p:cNvPr id="6" name="Picture 7" descr="Macintosh HD:Users:gdm2v07:Desktop:moc_2014_fig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9" y="1186814"/>
            <a:ext cx="4837507" cy="3553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9736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Faroe</a:t>
            </a:r>
            <a:r>
              <a:rPr lang="de-DE" dirty="0" smtClean="0"/>
              <a:t> </a:t>
            </a:r>
            <a:r>
              <a:rPr lang="de-DE" dirty="0" smtClean="0"/>
              <a:t>Bank Channel Overflow</a:t>
            </a:r>
            <a:endParaRPr lang="de-DE" dirty="0"/>
          </a:p>
        </p:txBody>
      </p:sp>
      <p:pic>
        <p:nvPicPr>
          <p:cNvPr id="4" name="Grafik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279524"/>
            <a:ext cx="4089400" cy="2149475"/>
          </a:xfrm>
          <a:prstGeom prst="rect">
            <a:avLst/>
          </a:prstGeom>
          <a:noFill/>
        </p:spPr>
      </p:pic>
      <p:pic>
        <p:nvPicPr>
          <p:cNvPr id="5" name="Picture 1" descr="D:\0_Greinir\FBC 2015\Grein\m2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7100" y="3567747"/>
            <a:ext cx="5457190" cy="321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294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Discussion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Practical implementation </a:t>
            </a:r>
          </a:p>
          <a:p>
            <a:r>
              <a:rPr lang="en-US" dirty="0" smtClean="0"/>
              <a:t>Does </a:t>
            </a:r>
            <a:r>
              <a:rPr lang="en-US" dirty="0" err="1" smtClean="0"/>
              <a:t>OceanSITES</a:t>
            </a:r>
            <a:r>
              <a:rPr lang="en-US" dirty="0" smtClean="0"/>
              <a:t> want to support </a:t>
            </a:r>
            <a:r>
              <a:rPr lang="en-US" dirty="0" err="1" smtClean="0"/>
              <a:t>this?How</a:t>
            </a:r>
            <a:r>
              <a:rPr lang="en-US" dirty="0" smtClean="0"/>
              <a:t> can </a:t>
            </a:r>
            <a:r>
              <a:rPr lang="en-US" dirty="0" err="1" smtClean="0"/>
              <a:t>OceanSITES</a:t>
            </a:r>
            <a:r>
              <a:rPr lang="en-US" dirty="0" smtClean="0"/>
              <a:t> support this?</a:t>
            </a:r>
            <a:br>
              <a:rPr lang="en-US" dirty="0" smtClean="0"/>
            </a:br>
            <a:r>
              <a:rPr lang="en-US" dirty="0" smtClean="0"/>
              <a:t>GDACs</a:t>
            </a:r>
          </a:p>
          <a:p>
            <a:r>
              <a:rPr lang="en-US" dirty="0" smtClean="0"/>
              <a:t>What external support is necessary? The EU grant could pay for some personnel.</a:t>
            </a:r>
          </a:p>
          <a:p>
            <a:r>
              <a:rPr lang="en-US" dirty="0" smtClean="0"/>
              <a:t>Direct access to data via external web site</a:t>
            </a:r>
          </a:p>
          <a:p>
            <a:pPr lvl="1"/>
            <a:r>
              <a:rPr lang="en-US" dirty="0" smtClean="0"/>
              <a:t>Which website?</a:t>
            </a:r>
          </a:p>
          <a:p>
            <a:pPr lvl="1"/>
            <a:r>
              <a:rPr lang="en-US" dirty="0" smtClean="0"/>
              <a:t>JCOMM? Atlantic </a:t>
            </a:r>
            <a:r>
              <a:rPr lang="en-US" dirty="0" err="1" smtClean="0"/>
              <a:t>Clivar</a:t>
            </a:r>
            <a:r>
              <a:rPr lang="en-US" dirty="0" smtClean="0"/>
              <a:t>? </a:t>
            </a:r>
            <a:r>
              <a:rPr lang="en-US" dirty="0" err="1" smtClean="0"/>
              <a:t>OceanSITES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755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00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4949664"/>
            <a:ext cx="2924864" cy="70128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0" y="2381250"/>
            <a:ext cx="9143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 err="1" smtClean="0"/>
              <a:t>AtlantOS</a:t>
            </a:r>
            <a:r>
              <a:rPr lang="de-DE" sz="4400" b="1" dirty="0" smtClean="0"/>
              <a:t> Workshop Task 3.3</a:t>
            </a:r>
          </a:p>
          <a:p>
            <a:pPr algn="ctr"/>
            <a:endParaRPr lang="de-DE" sz="2800" b="1" dirty="0" smtClean="0"/>
          </a:p>
          <a:p>
            <a:pPr algn="ctr"/>
            <a:r>
              <a:rPr lang="de-DE" sz="2400" b="1" dirty="0" smtClean="0"/>
              <a:t>New Orleans, Feb. 25, 2016</a:t>
            </a:r>
          </a:p>
          <a:p>
            <a:pPr algn="ctr"/>
            <a:r>
              <a:rPr lang="de-DE" sz="2400" b="1" dirty="0" smtClean="0"/>
              <a:t>Torsten Kanzow</a:t>
            </a:r>
            <a:endParaRPr lang="de-DE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4" y="38101"/>
            <a:ext cx="2166936" cy="94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397000" y="4432300"/>
            <a:ext cx="60325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 smtClean="0"/>
              <a:t>AtlantOS</a:t>
            </a:r>
            <a:r>
              <a:rPr lang="de-DE" sz="2000" dirty="0" smtClean="0"/>
              <a:t> Task 3.3 </a:t>
            </a:r>
            <a:r>
              <a:rPr lang="de-DE" sz="2000" dirty="0" err="1" smtClean="0"/>
              <a:t>core</a:t>
            </a:r>
            <a:r>
              <a:rPr lang="de-DE" sz="2000" dirty="0" smtClean="0"/>
              <a:t> </a:t>
            </a:r>
            <a:r>
              <a:rPr lang="de-DE" sz="2000" dirty="0" err="1" smtClean="0"/>
              <a:t>team</a:t>
            </a:r>
            <a:r>
              <a:rPr lang="de-DE" sz="2000" dirty="0" smtClean="0"/>
              <a:t>: </a:t>
            </a:r>
            <a:r>
              <a:rPr lang="de-DE" sz="2000" dirty="0"/>
              <a:t>Torsten </a:t>
            </a:r>
            <a:r>
              <a:rPr lang="de-DE" sz="2000" dirty="0" err="1"/>
              <a:t>Kanzow</a:t>
            </a:r>
            <a:r>
              <a:rPr lang="de-DE" sz="2000" dirty="0"/>
              <a:t> (AWI</a:t>
            </a:r>
            <a:r>
              <a:rPr lang="de-DE" sz="2000" dirty="0" smtClean="0"/>
              <a:t>), Johannes </a:t>
            </a:r>
            <a:r>
              <a:rPr lang="de-DE" sz="2000" dirty="0" err="1"/>
              <a:t>Karstensen</a:t>
            </a:r>
            <a:r>
              <a:rPr lang="de-DE" sz="2000" dirty="0"/>
              <a:t> (GEOMAR</a:t>
            </a:r>
            <a:r>
              <a:rPr lang="de-DE" sz="2000" dirty="0" smtClean="0"/>
              <a:t>), </a:t>
            </a:r>
            <a:r>
              <a:rPr lang="de-DE" sz="2000" dirty="0"/>
              <a:t>Karin </a:t>
            </a:r>
            <a:r>
              <a:rPr lang="de-DE" sz="2000" dirty="0" err="1" smtClean="0"/>
              <a:t>Margretha</a:t>
            </a:r>
            <a:r>
              <a:rPr lang="de-DE" sz="2000" dirty="0" smtClean="0"/>
              <a:t> </a:t>
            </a:r>
            <a:r>
              <a:rPr lang="de-DE" sz="2000" dirty="0" smtClean="0"/>
              <a:t>Larsen </a:t>
            </a:r>
            <a:r>
              <a:rPr lang="de-DE" sz="2000" dirty="0"/>
              <a:t>(HAV</a:t>
            </a:r>
            <a:r>
              <a:rPr lang="de-DE" sz="2000" dirty="0" smtClean="0"/>
              <a:t>), </a:t>
            </a:r>
            <a:r>
              <a:rPr lang="de-DE" sz="2000" dirty="0"/>
              <a:t>Stuart Cunningham (SAMS</a:t>
            </a:r>
            <a:r>
              <a:rPr lang="de-DE" sz="2000" dirty="0" smtClean="0"/>
              <a:t>), Gerard </a:t>
            </a:r>
            <a:r>
              <a:rPr lang="de-DE" sz="2000" dirty="0"/>
              <a:t>McCarthy (NOC</a:t>
            </a:r>
            <a:r>
              <a:rPr lang="de-DE" sz="2000" dirty="0" smtClean="0"/>
              <a:t>), Sabrina </a:t>
            </a:r>
            <a:r>
              <a:rPr lang="de-DE" sz="2000" dirty="0" err="1"/>
              <a:t>Speich</a:t>
            </a:r>
            <a:r>
              <a:rPr lang="de-DE" sz="2000" dirty="0"/>
              <a:t> (CNRS</a:t>
            </a:r>
            <a:r>
              <a:rPr lang="de-DE" sz="2000" dirty="0" smtClean="0"/>
              <a:t>), Markus </a:t>
            </a:r>
            <a:r>
              <a:rPr lang="de-DE" sz="2000" dirty="0"/>
              <a:t>Motz (</a:t>
            </a:r>
            <a:r>
              <a:rPr lang="de-DE" sz="2000" dirty="0" err="1"/>
              <a:t>Develogic</a:t>
            </a:r>
            <a:r>
              <a:rPr lang="de-DE" sz="2000" dirty="0"/>
              <a:t>) 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Schedule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689" y="1181100"/>
            <a:ext cx="8500171" cy="5115991"/>
          </a:xfrm>
        </p:spPr>
        <p:txBody>
          <a:bodyPr/>
          <a:lstStyle/>
          <a:p>
            <a:pPr marL="0" indent="0">
              <a:buNone/>
            </a:pPr>
            <a:r>
              <a:rPr lang="nl-NL" sz="2000" dirty="0" smtClean="0"/>
              <a:t>12</a:t>
            </a:r>
            <a:r>
              <a:rPr lang="nl-NL" sz="2000" dirty="0"/>
              <a:t>:30 - 12:35 </a:t>
            </a:r>
            <a:r>
              <a:rPr lang="nl-NL" sz="2000" dirty="0" smtClean="0"/>
              <a:t> 	</a:t>
            </a:r>
            <a:r>
              <a:rPr lang="nl-NL" sz="2000" dirty="0" err="1" smtClean="0"/>
              <a:t>Welcome</a:t>
            </a:r>
            <a:r>
              <a:rPr lang="nl-NL" sz="2000" dirty="0" smtClean="0"/>
              <a:t> </a:t>
            </a:r>
            <a:r>
              <a:rPr lang="nl-NL" sz="2000" dirty="0"/>
              <a:t> - Torsten </a:t>
            </a:r>
            <a:r>
              <a:rPr lang="nl-NL" sz="2000" dirty="0" err="1"/>
              <a:t>Kanzow</a:t>
            </a:r>
            <a:r>
              <a:rPr lang="nl-NL" sz="2000" dirty="0"/>
              <a:t> (AWI)</a:t>
            </a:r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r>
              <a:rPr lang="nl-NL" sz="2000" dirty="0" smtClean="0"/>
              <a:t>12</a:t>
            </a:r>
            <a:r>
              <a:rPr lang="nl-NL" sz="2000" dirty="0"/>
              <a:t>:35 - 12:45 </a:t>
            </a:r>
            <a:r>
              <a:rPr lang="nl-NL" sz="2000" dirty="0" smtClean="0"/>
              <a:t> 	The </a:t>
            </a:r>
            <a:r>
              <a:rPr lang="nl-NL" sz="2000" dirty="0" err="1"/>
              <a:t>AtlantOS</a:t>
            </a:r>
            <a:r>
              <a:rPr lang="nl-NL" sz="2000" dirty="0"/>
              <a:t> project - Johannes </a:t>
            </a:r>
            <a:r>
              <a:rPr lang="nl-NL" sz="2000" dirty="0" err="1"/>
              <a:t>Karstensen</a:t>
            </a:r>
            <a:r>
              <a:rPr lang="nl-NL" sz="2000" dirty="0"/>
              <a:t> (GEOMAR)</a:t>
            </a:r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r>
              <a:rPr lang="nl-NL" sz="2000" dirty="0" smtClean="0"/>
              <a:t>12</a:t>
            </a:r>
            <a:r>
              <a:rPr lang="nl-NL" sz="2000" dirty="0"/>
              <a:t>:45 - 13:00 </a:t>
            </a:r>
            <a:r>
              <a:rPr lang="nl-NL" sz="2000" dirty="0" smtClean="0"/>
              <a:t> 	General </a:t>
            </a:r>
            <a:r>
              <a:rPr lang="nl-NL" sz="2000" dirty="0" err="1"/>
              <a:t>aim</a:t>
            </a:r>
            <a:r>
              <a:rPr lang="nl-NL" sz="2000" dirty="0"/>
              <a:t> of the "Transport </a:t>
            </a:r>
            <a:r>
              <a:rPr lang="nl-NL" sz="2000" dirty="0" err="1"/>
              <a:t>mooring</a:t>
            </a:r>
            <a:r>
              <a:rPr lang="nl-NL" sz="2000" dirty="0"/>
              <a:t> array" </a:t>
            </a:r>
            <a:r>
              <a:rPr lang="nl-NL" sz="2000" dirty="0" err="1"/>
              <a:t>task</a:t>
            </a:r>
            <a:r>
              <a:rPr lang="nl-NL" sz="2000" dirty="0"/>
              <a:t> </a:t>
            </a:r>
            <a:r>
              <a:rPr lang="nl-NL" sz="2000" dirty="0" err="1"/>
              <a:t>within</a:t>
            </a:r>
            <a:r>
              <a:rPr lang="nl-NL" sz="2000" dirty="0"/>
              <a:t> </a:t>
            </a:r>
            <a:r>
              <a:rPr lang="nl-NL" sz="2000" dirty="0" smtClean="0"/>
              <a:t>				</a:t>
            </a:r>
            <a:r>
              <a:rPr lang="nl-NL" sz="2000" dirty="0" err="1" smtClean="0"/>
              <a:t>AtlantOS</a:t>
            </a:r>
            <a:r>
              <a:rPr lang="nl-NL" sz="2000" dirty="0" smtClean="0"/>
              <a:t> </a:t>
            </a:r>
            <a:r>
              <a:rPr lang="nl-NL" sz="2000" dirty="0"/>
              <a:t>(</a:t>
            </a:r>
            <a:r>
              <a:rPr lang="nl-NL" sz="2000" dirty="0" err="1"/>
              <a:t>including</a:t>
            </a:r>
            <a:r>
              <a:rPr lang="nl-NL" sz="2000" dirty="0"/>
              <a:t> short </a:t>
            </a:r>
            <a:r>
              <a:rPr lang="nl-NL" sz="2000" dirty="0" err="1"/>
              <a:t>discussion</a:t>
            </a:r>
            <a:r>
              <a:rPr lang="nl-NL" sz="2000" dirty="0"/>
              <a:t>) - Torsten </a:t>
            </a:r>
            <a:r>
              <a:rPr lang="nl-NL" sz="2000" dirty="0" err="1"/>
              <a:t>Kanzow</a:t>
            </a:r>
            <a:endParaRPr lang="nl-NL" sz="2000" dirty="0"/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r>
              <a:rPr lang="nl-NL" sz="2000" dirty="0" smtClean="0"/>
              <a:t>13</a:t>
            </a:r>
            <a:r>
              <a:rPr lang="nl-NL" sz="2000" dirty="0"/>
              <a:t>:00 - 13:30 </a:t>
            </a:r>
            <a:r>
              <a:rPr lang="nl-NL" sz="2000" dirty="0" smtClean="0"/>
              <a:t>	Presentation </a:t>
            </a:r>
            <a:r>
              <a:rPr lang="nl-NL" sz="2000" dirty="0"/>
              <a:t>of first </a:t>
            </a:r>
            <a:r>
              <a:rPr lang="nl-NL" sz="2000" dirty="0" err="1"/>
              <a:t>ideas</a:t>
            </a:r>
            <a:r>
              <a:rPr lang="nl-NL" sz="2000" dirty="0"/>
              <a:t> </a:t>
            </a:r>
            <a:r>
              <a:rPr lang="nl-NL" sz="2000" dirty="0" err="1"/>
              <a:t>for</a:t>
            </a:r>
            <a:r>
              <a:rPr lang="nl-NL" sz="2000" dirty="0"/>
              <a:t> a joint transport </a:t>
            </a:r>
            <a:r>
              <a:rPr lang="nl-NL" sz="2000" dirty="0" err="1"/>
              <a:t>mooring</a:t>
            </a:r>
            <a:r>
              <a:rPr lang="nl-NL" sz="2000" dirty="0"/>
              <a:t> </a:t>
            </a:r>
            <a:r>
              <a:rPr lang="nl-NL" sz="2000" dirty="0" smtClean="0"/>
              <a:t>				web site </a:t>
            </a:r>
            <a:r>
              <a:rPr lang="nl-NL" sz="2000" dirty="0"/>
              <a:t>- Torsten </a:t>
            </a:r>
            <a:r>
              <a:rPr lang="nl-NL" sz="2000" dirty="0" err="1"/>
              <a:t>Kanzow</a:t>
            </a:r>
            <a:endParaRPr lang="nl-NL" sz="2000" dirty="0"/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r>
              <a:rPr lang="nl-NL" sz="2000" dirty="0" smtClean="0"/>
              <a:t>13</a:t>
            </a:r>
            <a:r>
              <a:rPr lang="nl-NL" sz="2000" dirty="0"/>
              <a:t>:30 - 14:00 </a:t>
            </a:r>
            <a:r>
              <a:rPr lang="nl-NL" sz="2000" dirty="0" smtClean="0"/>
              <a:t>	Open </a:t>
            </a:r>
            <a:r>
              <a:rPr lang="nl-NL" sz="2000" dirty="0" err="1"/>
              <a:t>discussion</a:t>
            </a:r>
            <a:r>
              <a:rPr lang="nl-NL" sz="2000" dirty="0"/>
              <a:t>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definition</a:t>
            </a:r>
            <a:r>
              <a:rPr lang="nl-NL" sz="2000" dirty="0"/>
              <a:t> of goals </a:t>
            </a:r>
            <a:endParaRPr lang="nl-NL" sz="2000" dirty="0" smtClean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 smtClean="0"/>
              <a:t>18</a:t>
            </a:r>
            <a:r>
              <a:rPr lang="nl-NL" sz="2000" dirty="0"/>
              <a:t>:30 - 19:30 </a:t>
            </a:r>
            <a:r>
              <a:rPr lang="nl-NL" sz="2000" dirty="0" smtClean="0"/>
              <a:t>	</a:t>
            </a:r>
            <a:r>
              <a:rPr lang="nl-NL" sz="2000" dirty="0" err="1" smtClean="0"/>
              <a:t>Further</a:t>
            </a:r>
            <a:r>
              <a:rPr lang="nl-NL" sz="2000" dirty="0" smtClean="0"/>
              <a:t> </a:t>
            </a:r>
            <a:r>
              <a:rPr lang="nl-NL" sz="2000" dirty="0" err="1"/>
              <a:t>discussion</a:t>
            </a:r>
            <a:r>
              <a:rPr lang="nl-NL" sz="2000" dirty="0"/>
              <a:t> on </a:t>
            </a:r>
            <a:r>
              <a:rPr lang="nl-NL" sz="2000" dirty="0" err="1"/>
              <a:t>specific</a:t>
            </a:r>
            <a:r>
              <a:rPr lang="nl-NL" sz="2000" dirty="0"/>
              <a:t> </a:t>
            </a:r>
            <a:r>
              <a:rPr lang="nl-NL" sz="2000" dirty="0" smtClean="0"/>
              <a:t>issues</a:t>
            </a:r>
            <a:endParaRPr lang="de-DE" dirty="0"/>
          </a:p>
        </p:txBody>
      </p:sp>
      <p:pic>
        <p:nvPicPr>
          <p:cNvPr id="4" name="Picture 7" descr="AtlantOS_logo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00" y="5252023"/>
            <a:ext cx="1800000" cy="390148"/>
          </a:xfrm>
          <a:prstGeom prst="rect">
            <a:avLst/>
          </a:prstGeom>
        </p:spPr>
      </p:pic>
      <p:pic>
        <p:nvPicPr>
          <p:cNvPr id="5" name="Picture 6" descr="EU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597" y="5770183"/>
            <a:ext cx="14652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176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0784"/>
            <a:ext cx="8572500" cy="1143000"/>
          </a:xfrm>
        </p:spPr>
        <p:txBody>
          <a:bodyPr/>
          <a:lstStyle/>
          <a:p>
            <a:r>
              <a:rPr lang="de-DE" dirty="0" smtClean="0"/>
              <a:t>WP 3.3: </a:t>
            </a:r>
            <a:r>
              <a:rPr lang="de-DE" dirty="0" err="1" smtClean="0"/>
              <a:t>Atlantic</a:t>
            </a:r>
            <a:r>
              <a:rPr lang="de-DE" dirty="0" smtClean="0"/>
              <a:t> </a:t>
            </a:r>
            <a:r>
              <a:rPr lang="en-US" dirty="0" smtClean="0"/>
              <a:t>Transport mooring arrays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1671" y="3539758"/>
            <a:ext cx="749262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Within the Atlantic Observing </a:t>
            </a:r>
            <a:r>
              <a:rPr lang="en-US" sz="2400" dirty="0" smtClean="0"/>
              <a:t>System </a:t>
            </a:r>
            <a:r>
              <a:rPr lang="en-US" sz="2400" dirty="0"/>
              <a:t>the great value of </a:t>
            </a:r>
            <a:r>
              <a:rPr lang="en-US" sz="2400" b="1" dirty="0"/>
              <a:t>transport mooring arrays (TMA)</a:t>
            </a:r>
            <a:r>
              <a:rPr lang="en-US" sz="2400" dirty="0"/>
              <a:t> is the acquisition of long time series of volume, heat and freshwater fluxes in key locations of strong flows (boundary currents), all of which are related to the Atlantic </a:t>
            </a:r>
            <a:r>
              <a:rPr lang="en-US" sz="2400" dirty="0" err="1"/>
              <a:t>meridional</a:t>
            </a:r>
            <a:r>
              <a:rPr lang="en-US" sz="2400" dirty="0"/>
              <a:t> overturning circulation. </a:t>
            </a:r>
            <a:r>
              <a:rPr lang="en-US" sz="2400" b="1" dirty="0" smtClean="0"/>
              <a:t>The </a:t>
            </a:r>
            <a:r>
              <a:rPr lang="en-US" sz="2400" b="1" dirty="0"/>
              <a:t>overarching goal is the development of a sustainable, efficient and comprehensive network of TMAs</a:t>
            </a:r>
            <a:r>
              <a:rPr lang="en-US" sz="2400" dirty="0"/>
              <a:t>, that is well</a:t>
            </a:r>
            <a:r>
              <a:rPr lang="en-US" sz="2400" dirty="0" smtClean="0"/>
              <a:t>-embedded </a:t>
            </a:r>
            <a:r>
              <a:rPr lang="en-US" sz="2400" dirty="0"/>
              <a:t>into the Atlantic </a:t>
            </a:r>
            <a:r>
              <a:rPr lang="en-US" sz="2400" dirty="0" smtClean="0"/>
              <a:t>observing </a:t>
            </a:r>
            <a:r>
              <a:rPr lang="en-US" sz="2400" dirty="0"/>
              <a:t>system.</a:t>
            </a:r>
            <a:r>
              <a:rPr lang="de-DE" sz="2400" dirty="0"/>
              <a:t> 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71" y="1253784"/>
            <a:ext cx="3327029" cy="239002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711114" y="852596"/>
            <a:ext cx="43185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Torsten </a:t>
            </a:r>
            <a:r>
              <a:rPr lang="de-DE" sz="2000" dirty="0" err="1" smtClean="0"/>
              <a:t>Kanzow</a:t>
            </a:r>
            <a:r>
              <a:rPr lang="de-DE" sz="2000" dirty="0" smtClean="0"/>
              <a:t> (AWI)</a:t>
            </a:r>
            <a:endParaRPr lang="de-DE" sz="2000" dirty="0"/>
          </a:p>
          <a:p>
            <a:r>
              <a:rPr lang="de-DE" sz="2000" dirty="0" smtClean="0"/>
              <a:t>Johannes </a:t>
            </a:r>
            <a:r>
              <a:rPr lang="de-DE" sz="2000" dirty="0" err="1" smtClean="0"/>
              <a:t>Karstensen</a:t>
            </a:r>
            <a:r>
              <a:rPr lang="de-DE" sz="2000" dirty="0" smtClean="0"/>
              <a:t> (GEOMAR) Karin </a:t>
            </a:r>
            <a:r>
              <a:rPr lang="de-DE" sz="2000" dirty="0" err="1" smtClean="0"/>
              <a:t>Margretha</a:t>
            </a:r>
            <a:r>
              <a:rPr lang="de-DE" sz="2000" dirty="0" smtClean="0"/>
              <a:t> Larsen (HAV) Stuart Cunningham (SAMS)</a:t>
            </a:r>
            <a:endParaRPr lang="de-DE" sz="2000" dirty="0"/>
          </a:p>
          <a:p>
            <a:r>
              <a:rPr lang="de-DE" sz="2000" dirty="0" smtClean="0"/>
              <a:t>Gerard McCarthy (NOC)</a:t>
            </a:r>
            <a:endParaRPr lang="de-DE" sz="2000" dirty="0"/>
          </a:p>
          <a:p>
            <a:r>
              <a:rPr lang="de-DE" sz="2000" dirty="0" smtClean="0"/>
              <a:t>Sabrina </a:t>
            </a:r>
            <a:r>
              <a:rPr lang="de-DE" sz="2000" dirty="0" err="1" smtClean="0"/>
              <a:t>Speich</a:t>
            </a:r>
            <a:r>
              <a:rPr lang="de-DE" sz="2000" dirty="0" smtClean="0"/>
              <a:t> (CNRS)</a:t>
            </a:r>
          </a:p>
          <a:p>
            <a:r>
              <a:rPr lang="de-DE" sz="2000" dirty="0" smtClean="0"/>
              <a:t>Markus </a:t>
            </a:r>
            <a:r>
              <a:rPr lang="de-DE" sz="2000" dirty="0"/>
              <a:t>Motz (</a:t>
            </a:r>
            <a:r>
              <a:rPr lang="de-DE" sz="2000" dirty="0" err="1"/>
              <a:t>Develogic</a:t>
            </a:r>
            <a:r>
              <a:rPr lang="de-DE" sz="2000" dirty="0" smtClean="0"/>
              <a:t>) </a:t>
            </a:r>
            <a:endParaRPr lang="de-DE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1179413" y="2730033"/>
            <a:ext cx="221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Smeed</a:t>
            </a:r>
            <a:r>
              <a:rPr lang="de-DE" dirty="0" smtClean="0"/>
              <a:t> et al. (2014)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0" y="894893"/>
            <a:ext cx="4421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Components </a:t>
            </a:r>
            <a:r>
              <a:rPr lang="de-DE" dirty="0" err="1" smtClean="0"/>
              <a:t>of</a:t>
            </a:r>
            <a:r>
              <a:rPr lang="de-DE" dirty="0" smtClean="0"/>
              <a:t> AMOC </a:t>
            </a:r>
            <a:r>
              <a:rPr lang="de-DE" dirty="0" err="1" smtClean="0"/>
              <a:t>transports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26°N</a:t>
            </a:r>
            <a:endParaRPr lang="de-DE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6143436"/>
            <a:ext cx="1574800" cy="6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003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Objective I: </a:t>
            </a:r>
            <a:r>
              <a:rPr lang="en-US" sz="3200" dirty="0" smtClean="0"/>
              <a:t>Create and present network overarching products and analyses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30338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Deliverable : </a:t>
            </a:r>
            <a:r>
              <a:rPr lang="en-US" dirty="0" smtClean="0"/>
              <a:t>One stop shop web site for TMAs</a:t>
            </a:r>
          </a:p>
          <a:p>
            <a:endParaRPr lang="en-US" dirty="0" smtClean="0"/>
          </a:p>
          <a:p>
            <a:pPr>
              <a:buFont typeface="Wingdings" charset="0"/>
              <a:buChar char="è"/>
            </a:pPr>
            <a:r>
              <a:rPr lang="en-US" dirty="0" smtClean="0">
                <a:sym typeface="Wingdings"/>
              </a:rPr>
              <a:t>preparations of setting up web site is ongoing</a:t>
            </a:r>
          </a:p>
          <a:p>
            <a:pPr>
              <a:buFont typeface="Wingdings" charset="0"/>
              <a:buChar char="è"/>
            </a:pPr>
            <a:r>
              <a:rPr lang="en-US" dirty="0" smtClean="0">
                <a:sym typeface="Wingdings"/>
              </a:rPr>
              <a:t>contributor workshop happened in February 2016 (Ocean Sciences Meeting)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7" descr="AtlantOS_logo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00" y="5252023"/>
            <a:ext cx="1800000" cy="390148"/>
          </a:xfrm>
          <a:prstGeom prst="rect">
            <a:avLst/>
          </a:prstGeom>
        </p:spPr>
      </p:pic>
      <p:pic>
        <p:nvPicPr>
          <p:cNvPr id="5" name="Picture 6" descr="EU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597" y="5770183"/>
            <a:ext cx="14652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806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85020" y="1662630"/>
            <a:ext cx="760333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challenge is to conduct the </a:t>
            </a:r>
            <a:r>
              <a:rPr lang="en-US" b="1" i="1" dirty="0"/>
              <a:t>research and innovation activities </a:t>
            </a:r>
            <a:r>
              <a:rPr lang="en-US" dirty="0"/>
              <a:t>necessary to increase performance and efficiency </a:t>
            </a:r>
            <a:r>
              <a:rPr lang="en-US" dirty="0" smtClean="0"/>
              <a:t>of the observing system, </a:t>
            </a:r>
            <a:r>
              <a:rPr lang="en-US" dirty="0"/>
              <a:t>building on existing capacities around the Atlantic and also to fill the observational gaps </a:t>
            </a:r>
            <a:r>
              <a:rPr lang="en-US" dirty="0" smtClean="0"/>
              <a:t>through </a:t>
            </a:r>
            <a:r>
              <a:rPr lang="en-US" dirty="0"/>
              <a:t>the optimization of existing systems by better coordination, harmonization and integration and the use of new ocean observation technologies.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00000" y="128038"/>
            <a:ext cx="72795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OBJECTIVE II: </a:t>
            </a:r>
            <a:r>
              <a:rPr lang="de-DE" sz="3200" dirty="0" err="1"/>
              <a:t>Assess</a:t>
            </a:r>
            <a:r>
              <a:rPr lang="de-DE" sz="3200" dirty="0"/>
              <a:t> </a:t>
            </a:r>
            <a:r>
              <a:rPr lang="de-DE" sz="3200" dirty="0" err="1"/>
              <a:t>and</a:t>
            </a:r>
            <a:r>
              <a:rPr lang="de-DE" sz="3200" dirty="0"/>
              <a:t> </a:t>
            </a:r>
            <a:r>
              <a:rPr lang="de-DE" sz="3200" dirty="0" err="1"/>
              <a:t>enhance</a:t>
            </a:r>
            <a:r>
              <a:rPr lang="de-DE" sz="3200" dirty="0"/>
              <a:t> </a:t>
            </a:r>
            <a:r>
              <a:rPr lang="de-DE" sz="3200" dirty="0" err="1"/>
              <a:t>observational</a:t>
            </a:r>
            <a:r>
              <a:rPr lang="de-DE" sz="3200" dirty="0"/>
              <a:t> potential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TMA </a:t>
            </a:r>
            <a:r>
              <a:rPr lang="de-DE" sz="3200" dirty="0" err="1"/>
              <a:t>network</a:t>
            </a:r>
            <a:endParaRPr lang="en-US" sz="3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078712" y="3331747"/>
            <a:ext cx="75096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D3.18 </a:t>
            </a:r>
            <a:r>
              <a:rPr lang="en-US" u="sng" dirty="0" smtClean="0"/>
              <a:t>Report on the observational potential of the Transport Monitoring Arrays and Synergies with the Wider Atlantic Observing System</a:t>
            </a:r>
            <a:endParaRPr lang="en-US" dirty="0" smtClean="0"/>
          </a:p>
          <a:p>
            <a:r>
              <a:rPr lang="en-US" dirty="0" smtClean="0"/>
              <a:t>1. Assessment of the impact of upper-ocean measurements;</a:t>
            </a:r>
          </a:p>
          <a:p>
            <a:r>
              <a:rPr lang="en-US" dirty="0" smtClean="0"/>
              <a:t>2. Coherent integration of O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 </a:t>
            </a:r>
            <a:r>
              <a:rPr lang="en-US" dirty="0" smtClean="0"/>
              <a:t>measurements (as example for non-physical EOVs) for transports and fluxes in the Atlantic TMAs;</a:t>
            </a:r>
          </a:p>
          <a:p>
            <a:endParaRPr lang="en-US" dirty="0" smtClean="0"/>
          </a:p>
          <a:p>
            <a:r>
              <a:rPr lang="en-US" dirty="0" smtClean="0"/>
              <a:t>One workshop will be held to prepare the report and foster the cooperation on cross-TMA analyses. </a:t>
            </a:r>
            <a:r>
              <a:rPr lang="en-US" b="1" dirty="0" smtClean="0"/>
              <a:t>PM45 (December, 2018).</a:t>
            </a:r>
            <a:endParaRPr lang="en-US" dirty="0"/>
          </a:p>
        </p:txBody>
      </p:sp>
      <p:pic>
        <p:nvPicPr>
          <p:cNvPr id="8" name="Picture 7" descr="AtlantOS_logo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0000" cy="390148"/>
          </a:xfrm>
          <a:prstGeom prst="rect">
            <a:avLst/>
          </a:prstGeom>
        </p:spPr>
      </p:pic>
      <p:pic>
        <p:nvPicPr>
          <p:cNvPr id="9" name="Picture 6" descr="EU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7" y="518160"/>
            <a:ext cx="14652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316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b="1" dirty="0" err="1"/>
              <a:t>Objective</a:t>
            </a:r>
            <a:r>
              <a:rPr lang="de-DE" sz="3200" b="1" dirty="0"/>
              <a:t> III: </a:t>
            </a:r>
            <a:r>
              <a:rPr lang="de-DE" sz="3200" b="1" dirty="0" err="1"/>
              <a:t>Extend</a:t>
            </a:r>
            <a:r>
              <a:rPr lang="de-DE" sz="3200" b="1" dirty="0"/>
              <a:t> </a:t>
            </a:r>
            <a:r>
              <a:rPr lang="de-DE" sz="3200" b="1" dirty="0" err="1"/>
              <a:t>the</a:t>
            </a:r>
            <a:r>
              <a:rPr lang="de-DE" sz="3200" b="1" dirty="0"/>
              <a:t> TMA </a:t>
            </a:r>
            <a:r>
              <a:rPr lang="de-DE" sz="3200" b="1" dirty="0" err="1"/>
              <a:t>network</a:t>
            </a:r>
            <a:r>
              <a:rPr lang="de-DE" sz="3200" b="1" dirty="0"/>
              <a:t> </a:t>
            </a:r>
            <a:r>
              <a:rPr lang="de-DE" sz="3200" b="1" dirty="0" err="1"/>
              <a:t>technological</a:t>
            </a:r>
            <a:r>
              <a:rPr lang="de-DE" sz="3200" b="1" dirty="0"/>
              <a:t> </a:t>
            </a:r>
            <a:r>
              <a:rPr lang="de-DE" sz="3200" b="1" dirty="0" err="1"/>
              <a:t>capabilities</a:t>
            </a:r>
            <a:r>
              <a:rPr lang="de-DE" sz="3200" b="1" dirty="0"/>
              <a:t> 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 err="1"/>
              <a:t>Deliverable</a:t>
            </a:r>
            <a:r>
              <a:rPr lang="de-DE" b="1" dirty="0"/>
              <a:t> 3: </a:t>
            </a:r>
            <a:r>
              <a:rPr lang="de-DE" dirty="0" err="1"/>
              <a:t>Demonstrate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technical</a:t>
            </a:r>
            <a:r>
              <a:rPr lang="de-DE" dirty="0"/>
              <a:t> </a:t>
            </a:r>
            <a:r>
              <a:rPr lang="de-DE" dirty="0" err="1"/>
              <a:t>enhancement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 </a:t>
            </a:r>
            <a:r>
              <a:rPr lang="de-DE" dirty="0" smtClean="0"/>
              <a:t>TMA </a:t>
            </a:r>
            <a:r>
              <a:rPr lang="de-DE" dirty="0" err="1"/>
              <a:t>site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safety</a:t>
            </a:r>
            <a:r>
              <a:rPr lang="de-DE" dirty="0"/>
              <a:t> &amp;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efficiency</a:t>
            </a:r>
            <a:r>
              <a:rPr lang="de-DE" dirty="0"/>
              <a:t>,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implementation</a:t>
            </a:r>
            <a:r>
              <a:rPr lang="de-DE" dirty="0"/>
              <a:t> </a:t>
            </a:r>
            <a:r>
              <a:rPr lang="de-DE" dirty="0" err="1"/>
              <a:t>subsea</a:t>
            </a:r>
            <a:r>
              <a:rPr lang="de-DE" dirty="0"/>
              <a:t> real-time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telemetry</a:t>
            </a:r>
            <a:r>
              <a:rPr lang="de-DE" dirty="0"/>
              <a:t> </a:t>
            </a:r>
            <a:r>
              <a:rPr lang="de-DE" dirty="0" err="1"/>
              <a:t>systems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2310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One stop shop web site for TMAs</a:t>
            </a:r>
            <a:endParaRPr lang="en-US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1300" y="1117600"/>
            <a:ext cx="86614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„Inhomogeneity among the different TMAs challenges their sustainability“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We will make the individual and planned TMAs known to the scientific community, present the different TMAs conceptually and technically as one network, and freely provide documentation and higher level products</a:t>
            </a:r>
          </a:p>
          <a:p>
            <a:pPr marL="0" indent="0">
              <a:buNone/>
            </a:pPr>
            <a:endParaRPr lang="en-US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60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880</Words>
  <Application>Microsoft Macintosh PowerPoint</Application>
  <PresentationFormat>On-screen Show (4:3)</PresentationFormat>
  <Paragraphs>153</Paragraphs>
  <Slides>29</Slides>
  <Notes>1</Notes>
  <HiddenSlides>8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Office-Design</vt:lpstr>
      <vt:lpstr>PowerPoint Presentation</vt:lpstr>
      <vt:lpstr>PowerPoint Presentation</vt:lpstr>
      <vt:lpstr>PowerPoint Presentation</vt:lpstr>
      <vt:lpstr>Schedule</vt:lpstr>
      <vt:lpstr>WP 3.3: Atlantic Transport mooring arrays</vt:lpstr>
      <vt:lpstr>Objective I: Create and present network overarching products and analyses </vt:lpstr>
      <vt:lpstr>PowerPoint Presentation</vt:lpstr>
      <vt:lpstr>Objective III: Extend the TMA network technological capabilities </vt:lpstr>
      <vt:lpstr>One stop shop web site for TMAs</vt:lpstr>
      <vt:lpstr>Long term observations need to work on acquiring continued funding</vt:lpstr>
      <vt:lpstr>Web site</vt:lpstr>
      <vt:lpstr>Web site</vt:lpstr>
      <vt:lpstr>Ongoing / past initiatives </vt:lpstr>
      <vt:lpstr>Access to TMA high level data via (external) web site</vt:lpstr>
      <vt:lpstr>Website Task 3.3 – Home / About</vt:lpstr>
      <vt:lpstr>Website Task 3.3 - Partners</vt:lpstr>
      <vt:lpstr>Website Task 3.3 – Data Products</vt:lpstr>
      <vt:lpstr>Website Task 3.3 – Data Products</vt:lpstr>
      <vt:lpstr>Website Task 3.3 – Data Products</vt:lpstr>
      <vt:lpstr>Website Task 3.3 – Data Products</vt:lpstr>
      <vt:lpstr>Website Task 3.3 – Data Products</vt:lpstr>
      <vt:lpstr>Website Task 3.3 – Data Products</vt:lpstr>
      <vt:lpstr>Website Task 3.3 - Bibliography</vt:lpstr>
      <vt:lpstr>Locations of current/possible partners</vt:lpstr>
      <vt:lpstr>Potential Partners</vt:lpstr>
      <vt:lpstr>RAPID</vt:lpstr>
      <vt:lpstr>Faroe Bank Channel Overflow</vt:lpstr>
      <vt:lpstr>Discussion</vt:lpstr>
      <vt:lpstr>PowerPoint Presentation</vt:lpstr>
    </vt:vector>
  </TitlesOfParts>
  <Company>AWI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Yves Nowak</dc:creator>
  <cp:lastModifiedBy>Wilken-Jon von Appen</cp:lastModifiedBy>
  <cp:revision>80</cp:revision>
  <dcterms:created xsi:type="dcterms:W3CDTF">2013-05-22T10:49:51Z</dcterms:created>
  <dcterms:modified xsi:type="dcterms:W3CDTF">2016-04-26T13:35:24Z</dcterms:modified>
</cp:coreProperties>
</file>